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317" r:id="rId3"/>
    <p:sldId id="263" r:id="rId4"/>
    <p:sldId id="310" r:id="rId5"/>
    <p:sldId id="314" r:id="rId6"/>
    <p:sldId id="301" r:id="rId7"/>
    <p:sldId id="307" r:id="rId8"/>
    <p:sldId id="308" r:id="rId9"/>
    <p:sldId id="316" r:id="rId10"/>
    <p:sldId id="315" r:id="rId11"/>
    <p:sldId id="318" r:id="rId12"/>
  </p:sldIdLst>
  <p:sldSz cx="12192000" cy="6858000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3907" autoAdjust="0"/>
  </p:normalViewPr>
  <p:slideViewPr>
    <p:cSldViewPr snapToGrid="0">
      <p:cViewPr varScale="1">
        <p:scale>
          <a:sx n="81" d="100"/>
          <a:sy n="81" d="100"/>
        </p:scale>
        <p:origin x="83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DD459-DD3A-4851-AB19-06F60511A403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44DB6-DA09-4393-A5CC-18A11EFC0B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908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44DB6-DA09-4393-A5CC-18A11EFC0BD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71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44DB6-DA09-4393-A5CC-18A11EFC0BD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39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+ 6 kan ses som att målet är nått för önskad position 2023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8361B-8A43-4BDF-A894-0477B7BC2AB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609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8361B-8A43-4BDF-A894-0477B7BC2AB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51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156-D606-4175-9641-925D1692B8C6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997-E539-4B16-A7ED-0128EF95C3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59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156-D606-4175-9641-925D1692B8C6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997-E539-4B16-A7ED-0128EF95C3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81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156-D606-4175-9641-925D1692B8C6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997-E539-4B16-A7ED-0128EF95C3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175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78418" y="1862139"/>
            <a:ext cx="10720916" cy="4205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4D9B7-EC2A-4928-9AE8-1F52083B77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2016-05-18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655616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156-D606-4175-9641-925D1692B8C6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997-E539-4B16-A7ED-0128EF95C3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73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156-D606-4175-9641-925D1692B8C6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997-E539-4B16-A7ED-0128EF95C3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143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156-D606-4175-9641-925D1692B8C6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997-E539-4B16-A7ED-0128EF95C3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60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156-D606-4175-9641-925D1692B8C6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997-E539-4B16-A7ED-0128EF95C3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027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156-D606-4175-9641-925D1692B8C6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997-E539-4B16-A7ED-0128EF95C3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199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156-D606-4175-9641-925D1692B8C6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997-E539-4B16-A7ED-0128EF95C3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77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156-D606-4175-9641-925D1692B8C6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997-E539-4B16-A7ED-0128EF95C3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735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156-D606-4175-9641-925D1692B8C6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997-E539-4B16-A7ED-0128EF95C3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97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22156-D606-4175-9641-925D1692B8C6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99997-E539-4B16-A7ED-0128EF95C3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08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snö, skidåkning, utomhus, person&#10;&#10;Automatiskt genererad beskrivning">
            <a:extLst>
              <a:ext uri="{FF2B5EF4-FFF2-40B4-BE49-F238E27FC236}">
                <a16:creationId xmlns:a16="http://schemas.microsoft.com/office/drawing/2014/main" id="{F3550EA6-A459-4C06-903F-7B0AADA57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" b="14209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422910" y="707718"/>
            <a:ext cx="10546861" cy="1175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+mj-lt"/>
                <a:ea typeface="+mj-ea"/>
                <a:cs typeface="+mj-cs"/>
              </a:rPr>
              <a:t>Verksamhetsplan</a:t>
            </a:r>
            <a:r>
              <a:rPr lang="en-US" sz="6600" b="1" kern="12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+mj-lt"/>
                <a:ea typeface="+mj-ea"/>
                <a:cs typeface="+mj-cs"/>
              </a:rPr>
              <a:t> VSK 2022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2BE00725-BED8-4CE9-A3C7-F31094A72E9F}"/>
              </a:ext>
            </a:extLst>
          </p:cNvPr>
          <p:cNvSpPr/>
          <p:nvPr/>
        </p:nvSpPr>
        <p:spPr>
          <a:xfrm rot="21010191">
            <a:off x="2089448" y="2043001"/>
            <a:ext cx="12065953" cy="2993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highlight>
                  <a:srgbClr val="C0C0C0"/>
                </a:highlight>
                <a:latin typeface="+mj-lt"/>
                <a:ea typeface="+mj-ea"/>
                <a:cs typeface="+mj-cs"/>
              </a:rPr>
              <a:t>OBS! UTKAST</a:t>
            </a:r>
            <a:br>
              <a:rPr lang="en-US" sz="8000" b="1" kern="12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highlight>
                  <a:srgbClr val="C0C0C0"/>
                </a:highlight>
                <a:latin typeface="+mj-lt"/>
                <a:ea typeface="+mj-ea"/>
                <a:cs typeface="+mj-cs"/>
              </a:rPr>
            </a:br>
            <a:r>
              <a:rPr lang="en-US" sz="8000" b="1" kern="12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highlight>
                  <a:srgbClr val="C0C0C0"/>
                </a:highlight>
                <a:latin typeface="+mj-lt"/>
                <a:ea typeface="+mj-ea"/>
                <a:cs typeface="+mj-cs"/>
              </a:rPr>
              <a:t>Arbetsmaterial</a:t>
            </a:r>
            <a:r>
              <a:rPr lang="en-US" sz="8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highlight>
                  <a:srgbClr val="C0C0C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highlight>
                  <a:srgbClr val="C0C0C0"/>
                </a:highlight>
                <a:latin typeface="+mj-lt"/>
                <a:ea typeface="+mj-ea"/>
                <a:cs typeface="+mj-cs"/>
              </a:rPr>
              <a:t>för</a:t>
            </a:r>
            <a:r>
              <a:rPr lang="en-US" sz="8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highlight>
                  <a:srgbClr val="C0C0C0"/>
                </a:highlight>
                <a:latin typeface="+mj-lt"/>
                <a:ea typeface="+mj-ea"/>
                <a:cs typeface="+mj-cs"/>
              </a:rPr>
              <a:t> remiss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highlight>
                  <a:srgbClr val="C0C0C0"/>
                </a:highlight>
                <a:latin typeface="+mj-lt"/>
                <a:ea typeface="+mj-ea"/>
                <a:cs typeface="+mj-cs"/>
              </a:rPr>
              <a:t>till 18 </a:t>
            </a:r>
            <a:r>
              <a:rPr lang="en-US" sz="8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highlight>
                  <a:srgbClr val="C0C0C0"/>
                </a:highlight>
                <a:latin typeface="+mj-lt"/>
                <a:ea typeface="+mj-ea"/>
                <a:cs typeface="+mj-cs"/>
              </a:rPr>
              <a:t>januari</a:t>
            </a:r>
            <a:endParaRPr lang="en-US" sz="8000" b="1" kern="1200" dirty="0">
              <a:ln w="66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bg1"/>
                </a:outerShdw>
              </a:effectLst>
              <a:highlight>
                <a:srgbClr val="C0C0C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CAB2236-96EF-4843-B3CA-74BB8D3F0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0" y="223934"/>
            <a:ext cx="1963052" cy="196305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28360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1"/>
          <p:cNvSpPr txBox="1">
            <a:spLocks/>
          </p:cNvSpPr>
          <p:nvPr/>
        </p:nvSpPr>
        <p:spPr>
          <a:xfrm>
            <a:off x="2346923" y="145751"/>
            <a:ext cx="7107381" cy="419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>
                <a:ea typeface="ＭＳ Ｐゴシック" pitchFamily="1" charset="-128"/>
              </a:rPr>
              <a:t>Kommentarer till uppskattad nivå årsmöte 2023.</a:t>
            </a:r>
            <a:endParaRPr lang="sv-SE" sz="1800" dirty="0"/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3" y="131252"/>
            <a:ext cx="956965" cy="95123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DAD3D13-70ED-4165-B4E6-8EDFCFF892F9}"/>
              </a:ext>
            </a:extLst>
          </p:cNvPr>
          <p:cNvSpPr txBox="1"/>
          <p:nvPr/>
        </p:nvSpPr>
        <p:spPr>
          <a:xfrm>
            <a:off x="638175" y="1190625"/>
            <a:ext cx="8181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xx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xx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xx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xx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xx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xx</a:t>
            </a:r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D9FDC07-EAFE-4AF9-AE09-6617B6772260}"/>
              </a:ext>
            </a:extLst>
          </p:cNvPr>
          <p:cNvSpPr txBox="1"/>
          <p:nvPr/>
        </p:nvSpPr>
        <p:spPr>
          <a:xfrm>
            <a:off x="11383105" y="1241941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EEED7EFF-AEDD-4E51-8CD0-4D3D3473629A}"/>
              </a:ext>
            </a:extLst>
          </p:cNvPr>
          <p:cNvSpPr txBox="1"/>
          <p:nvPr/>
        </p:nvSpPr>
        <p:spPr>
          <a:xfrm>
            <a:off x="11383105" y="2177634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6CF8FC5D-55DD-43B2-A4A6-854D97476EEA}"/>
              </a:ext>
            </a:extLst>
          </p:cNvPr>
          <p:cNvSpPr txBox="1"/>
          <p:nvPr/>
        </p:nvSpPr>
        <p:spPr>
          <a:xfrm>
            <a:off x="11383105" y="306663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E9922D23-55F9-4AB1-BACE-DD50D181FC8B}"/>
              </a:ext>
            </a:extLst>
          </p:cNvPr>
          <p:cNvSpPr txBox="1"/>
          <p:nvPr/>
        </p:nvSpPr>
        <p:spPr>
          <a:xfrm>
            <a:off x="11383105" y="3990459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FB1B106F-0F62-48A6-A233-317CE407750C}"/>
              </a:ext>
            </a:extLst>
          </p:cNvPr>
          <p:cNvSpPr txBox="1"/>
          <p:nvPr/>
        </p:nvSpPr>
        <p:spPr>
          <a:xfrm>
            <a:off x="11383104" y="4880190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FF59A1AA-53E6-4727-A8B8-14E6A078E0BE}"/>
              </a:ext>
            </a:extLst>
          </p:cNvPr>
          <p:cNvSpPr txBox="1"/>
          <p:nvPr/>
        </p:nvSpPr>
        <p:spPr>
          <a:xfrm>
            <a:off x="11383104" y="5795431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23E5D950-C098-4EC8-AACE-D40318AEEFD5}"/>
              </a:ext>
            </a:extLst>
          </p:cNvPr>
          <p:cNvSpPr>
            <a:spLocks noChangeArrowheads="1"/>
          </p:cNvSpPr>
          <p:nvPr/>
        </p:nvSpPr>
        <p:spPr bwMode="auto">
          <a:xfrm rot="21037252">
            <a:off x="9159067" y="2093138"/>
            <a:ext cx="2140528" cy="843125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God ekonomi</a:t>
            </a:r>
          </a:p>
        </p:txBody>
      </p:sp>
      <p:sp>
        <p:nvSpPr>
          <p:cNvPr id="18" name="Oval 50">
            <a:extLst>
              <a:ext uri="{FF2B5EF4-FFF2-40B4-BE49-F238E27FC236}">
                <a16:creationId xmlns:a16="http://schemas.microsoft.com/office/drawing/2014/main" id="{A044ECF8-1448-48EF-A5D5-41F8CC7A6D7F}"/>
              </a:ext>
            </a:extLst>
          </p:cNvPr>
          <p:cNvSpPr>
            <a:spLocks noChangeArrowheads="1"/>
          </p:cNvSpPr>
          <p:nvPr/>
        </p:nvSpPr>
        <p:spPr bwMode="auto">
          <a:xfrm rot="21037252">
            <a:off x="9148675" y="2997166"/>
            <a:ext cx="2140528" cy="843125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Bra anläggningar med högt nyttjande</a:t>
            </a:r>
          </a:p>
        </p:txBody>
      </p:sp>
      <p:sp>
        <p:nvSpPr>
          <p:cNvPr id="23" name="Oval 50">
            <a:extLst>
              <a:ext uri="{FF2B5EF4-FFF2-40B4-BE49-F238E27FC236}">
                <a16:creationId xmlns:a16="http://schemas.microsoft.com/office/drawing/2014/main" id="{0AECB0E7-0077-4DF7-A640-612BF279860C}"/>
              </a:ext>
            </a:extLst>
          </p:cNvPr>
          <p:cNvSpPr>
            <a:spLocks noChangeArrowheads="1"/>
          </p:cNvSpPr>
          <p:nvPr/>
        </p:nvSpPr>
        <p:spPr bwMode="auto">
          <a:xfrm rot="21037252">
            <a:off x="9159067" y="3901192"/>
            <a:ext cx="2140528" cy="843125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Attraktiv och synlig förening</a:t>
            </a:r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B2FF19E4-0700-40BD-B5C5-8CA842027365}"/>
              </a:ext>
            </a:extLst>
          </p:cNvPr>
          <p:cNvSpPr>
            <a:spLocks noChangeArrowheads="1"/>
          </p:cNvSpPr>
          <p:nvPr/>
        </p:nvSpPr>
        <p:spPr bwMode="auto">
          <a:xfrm rot="21037252">
            <a:off x="9159067" y="4805219"/>
            <a:ext cx="2140528" cy="843125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Attraktiva och välbesökta arrangemang</a:t>
            </a:r>
          </a:p>
        </p:txBody>
      </p:sp>
      <p:sp>
        <p:nvSpPr>
          <p:cNvPr id="29" name="Oval 50">
            <a:extLst>
              <a:ext uri="{FF2B5EF4-FFF2-40B4-BE49-F238E27FC236}">
                <a16:creationId xmlns:a16="http://schemas.microsoft.com/office/drawing/2014/main" id="{D580E0A6-3712-4039-8262-26E09FCD67AA}"/>
              </a:ext>
            </a:extLst>
          </p:cNvPr>
          <p:cNvSpPr>
            <a:spLocks noChangeArrowheads="1"/>
          </p:cNvSpPr>
          <p:nvPr/>
        </p:nvSpPr>
        <p:spPr bwMode="auto">
          <a:xfrm rot="21037252">
            <a:off x="9159068" y="5709245"/>
            <a:ext cx="2140528" cy="843125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Struktur och tydlighet i organisationen</a:t>
            </a:r>
          </a:p>
        </p:txBody>
      </p:sp>
      <p:sp>
        <p:nvSpPr>
          <p:cNvPr id="30" name="Oval 50">
            <a:extLst>
              <a:ext uri="{FF2B5EF4-FFF2-40B4-BE49-F238E27FC236}">
                <a16:creationId xmlns:a16="http://schemas.microsoft.com/office/drawing/2014/main" id="{0A8042D5-1000-4A6B-B22B-AAFB18111D2D}"/>
              </a:ext>
            </a:extLst>
          </p:cNvPr>
          <p:cNvSpPr>
            <a:spLocks noChangeArrowheads="1"/>
          </p:cNvSpPr>
          <p:nvPr/>
        </p:nvSpPr>
        <p:spPr bwMode="auto">
          <a:xfrm rot="21037252">
            <a:off x="9159067" y="1187590"/>
            <a:ext cx="2140528" cy="843125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Duktiga ledare med rätt förutsättningar</a:t>
            </a:r>
          </a:p>
        </p:txBody>
      </p:sp>
    </p:spTree>
    <p:extLst>
      <p:ext uri="{BB962C8B-B14F-4D97-AF65-F5344CB8AC3E}">
        <p14:creationId xmlns:p14="http://schemas.microsoft.com/office/powerpoint/2010/main" val="2150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 animBg="1"/>
      <p:bldP spid="18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0EBA142-F815-46DD-8171-86B593E057DE}"/>
              </a:ext>
            </a:extLst>
          </p:cNvPr>
          <p:cNvSpPr txBox="1"/>
          <p:nvPr/>
        </p:nvSpPr>
        <p:spPr>
          <a:xfrm>
            <a:off x="600075" y="333375"/>
            <a:ext cx="112299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Kommentarer målen 2022</a:t>
            </a:r>
          </a:p>
          <a:p>
            <a:endParaRPr lang="sv-SE" dirty="0"/>
          </a:p>
          <a:p>
            <a:r>
              <a:rPr lang="sv-SE" dirty="0"/>
              <a:t>Styrelsen har valt att inte lägga så stor vikt i att målen inte är mätbara, för att målen ska vara mätbara måste ett grundarbete göras för att ta fram ett utgångsläge. </a:t>
            </a:r>
          </a:p>
          <a:p>
            <a:endParaRPr lang="sv-SE" dirty="0"/>
          </a:p>
          <a:p>
            <a:r>
              <a:rPr lang="sv-SE" dirty="0"/>
              <a:t>Det extraarbetet bedöms inte vara värt mödan med det man kan få ut av ett mätbart mål.</a:t>
            </a:r>
          </a:p>
          <a:p>
            <a:endParaRPr lang="sv-SE" dirty="0"/>
          </a:p>
          <a:p>
            <a:r>
              <a:rPr lang="sv-SE" dirty="0"/>
              <a:t>Styrelsen kommer att fokusera sig på att genomföra aktiviteterna och därefter göra en bedömning ifall aktiviteterna har bidragit till att närma sig önskad position vid årsmöte 2025.</a:t>
            </a:r>
          </a:p>
        </p:txBody>
      </p:sp>
    </p:spTree>
    <p:extLst>
      <p:ext uri="{BB962C8B-B14F-4D97-AF65-F5344CB8AC3E}">
        <p14:creationId xmlns:p14="http://schemas.microsoft.com/office/powerpoint/2010/main" val="203388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847364" y="1847640"/>
            <a:ext cx="1959285" cy="457396"/>
          </a:xfrm>
          <a:prstGeom prst="rightArrow">
            <a:avLst>
              <a:gd name="adj1" fmla="val 59796"/>
              <a:gd name="adj2" fmla="val 75281"/>
            </a:avLst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>
            <a:softEdge rad="63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 anchorCtr="0"/>
          <a:lstStyle/>
          <a:p>
            <a:pPr algn="ctr" defTabSz="685800">
              <a:defRPr/>
            </a:pPr>
            <a:r>
              <a:rPr lang="sv-SE" sz="1400" b="1" kern="0" dirty="0">
                <a:solidFill>
                  <a:schemeClr val="bg1"/>
                </a:solidFill>
              </a:rPr>
              <a:t>Ledare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825877" y="2469715"/>
            <a:ext cx="1959285" cy="457396"/>
          </a:xfrm>
          <a:prstGeom prst="rightArrow">
            <a:avLst>
              <a:gd name="adj1" fmla="val 59796"/>
              <a:gd name="adj2" fmla="val 76125"/>
            </a:avLst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>
            <a:softEdge rad="63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 anchorCtr="0"/>
          <a:lstStyle/>
          <a:p>
            <a:pPr algn="ctr" defTabSz="685800">
              <a:defRPr/>
            </a:pPr>
            <a:r>
              <a:rPr lang="sv-SE" sz="1400" b="1" kern="0" dirty="0">
                <a:solidFill>
                  <a:schemeClr val="bg1"/>
                </a:solidFill>
              </a:rPr>
              <a:t>Ekonomi</a:t>
            </a:r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 flipV="1">
            <a:off x="3628439" y="6150987"/>
            <a:ext cx="2568854" cy="0"/>
          </a:xfrm>
          <a:prstGeom prst="line">
            <a:avLst/>
          </a:prstGeom>
          <a:noFill/>
          <a:ln w="19050">
            <a:solidFill>
              <a:srgbClr val="585858"/>
            </a:solidFill>
            <a:round/>
            <a:headEnd/>
            <a:tailEnd/>
          </a:ln>
        </p:spPr>
        <p:txBody>
          <a:bodyPr lIns="27000" tIns="27000" rIns="27000" bIns="27000" anchor="ctr"/>
          <a:lstStyle/>
          <a:p>
            <a:pPr defTabSz="685800">
              <a:defRPr/>
            </a:pPr>
            <a:endParaRPr lang="sv-SE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660675" y="1090219"/>
            <a:ext cx="2372457" cy="26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000" tIns="27000" rIns="27000" bIns="27000"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r>
              <a:rPr lang="sv-SE" sz="1400" kern="0" dirty="0"/>
              <a:t>Delaktighet, Sammanhållning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847362" y="3136396"/>
            <a:ext cx="1959285" cy="457396"/>
          </a:xfrm>
          <a:prstGeom prst="rightArrow">
            <a:avLst>
              <a:gd name="adj1" fmla="val 59796"/>
              <a:gd name="adj2" fmla="val 75251"/>
            </a:avLst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>
            <a:softEdge rad="63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 anchorCtr="0"/>
          <a:lstStyle/>
          <a:p>
            <a:pPr algn="ctr" defTabSz="685800">
              <a:defRPr/>
            </a:pPr>
            <a:r>
              <a:rPr lang="sv-SE" sz="1400" b="1" kern="0" dirty="0">
                <a:solidFill>
                  <a:schemeClr val="bg1"/>
                </a:solidFill>
              </a:rPr>
              <a:t>Anläggningar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660675" y="6203479"/>
            <a:ext cx="2102990" cy="26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000" tIns="27000" rIns="27000" bIns="27000"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r>
              <a:rPr lang="sv-SE" sz="1400" kern="0" dirty="0"/>
              <a:t>Öppenhet, Jämlikhet</a:t>
            </a:r>
            <a:endParaRPr lang="sv-SE" sz="1400" i="1" kern="0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867260" y="3803702"/>
            <a:ext cx="1959285" cy="457396"/>
          </a:xfrm>
          <a:prstGeom prst="rightArrow">
            <a:avLst>
              <a:gd name="adj1" fmla="val 59796"/>
              <a:gd name="adj2" fmla="val 75251"/>
            </a:avLst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>
            <a:softEdge rad="63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 anchorCtr="0"/>
          <a:lstStyle/>
          <a:p>
            <a:pPr algn="ctr" defTabSz="685800">
              <a:defRPr/>
            </a:pPr>
            <a:r>
              <a:rPr lang="sv-SE" sz="1400" b="1" kern="0" dirty="0">
                <a:solidFill>
                  <a:schemeClr val="bg1"/>
                </a:solidFill>
              </a:rPr>
              <a:t>Kommunikation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847540" y="4471008"/>
            <a:ext cx="1959285" cy="457396"/>
          </a:xfrm>
          <a:prstGeom prst="rightArrow">
            <a:avLst>
              <a:gd name="adj1" fmla="val 59796"/>
              <a:gd name="adj2" fmla="val 75251"/>
            </a:avLst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>
            <a:softEdge rad="63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 anchorCtr="0"/>
          <a:lstStyle/>
          <a:p>
            <a:pPr algn="ctr" defTabSz="685800">
              <a:defRPr/>
            </a:pPr>
            <a:r>
              <a:rPr lang="sv-SE" sz="1400" b="1" kern="0" dirty="0">
                <a:solidFill>
                  <a:schemeClr val="bg1"/>
                </a:solidFill>
              </a:rPr>
              <a:t>Arrangemang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512147" y="547865"/>
            <a:ext cx="7012417" cy="612372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 lIns="27000" tIns="27000" rIns="27000" bIns="27000">
            <a:spAutoFit/>
          </a:bodyPr>
          <a:lstStyle/>
          <a:p>
            <a:r>
              <a:rPr lang="sv-SE" sz="1400" b="1" dirty="0"/>
              <a:t>Uppdrag: </a:t>
            </a:r>
            <a:r>
              <a:rPr lang="sv-SE" sz="1400" dirty="0"/>
              <a:t>Vi skapar förutsättningar för hälsa, glädje och gemenskap genom våra medlemmars engagemang för alla intresserade att delta.</a:t>
            </a:r>
          </a:p>
          <a:p>
            <a:pPr defTabSz="685800" eaLnBrk="0" hangingPunct="0">
              <a:defRPr/>
            </a:pPr>
            <a:endParaRPr lang="sv-SE" sz="825" kern="0" dirty="0">
              <a:solidFill>
                <a:srgbClr val="585858"/>
              </a:solidFill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09157" y="611343"/>
            <a:ext cx="3326166" cy="588943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cap="sq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27000" tIns="27000" rIns="27000" bIns="27000" anchor="ctr"/>
          <a:lstStyle/>
          <a:p>
            <a:pPr algn="ctr" defTabSz="685800">
              <a:defRPr/>
            </a:pPr>
            <a:r>
              <a:rPr lang="sv-SE" sz="1400" b="1" kern="0" dirty="0">
                <a:solidFill>
                  <a:sysClr val="window" lastClr="FFFFFF"/>
                </a:solidFill>
              </a:rPr>
              <a:t>Nuläge</a:t>
            </a:r>
          </a:p>
          <a:p>
            <a:r>
              <a:rPr lang="sv-SE" sz="1100" b="1" dirty="0">
                <a:solidFill>
                  <a:schemeClr val="bg1">
                    <a:lumMod val="95000"/>
                  </a:schemeClr>
                </a:solidFill>
              </a:rPr>
              <a:t>Styrkor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God ekonomi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Bra storlek på organisationen &amp; engagerad personal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Öppna &amp; tillmötesgående för nya förslag &amp; idéer.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Bra tillgång till egna lokaliteter (kansli, förråd etc.)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Rätt utrustning för verksamheten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Många medlemmar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Gott rykte, uppskattning utifrån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God styrelsesammansättning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Välordnade populära arrangemang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Bra informationskanaler </a:t>
            </a:r>
            <a:endParaRPr lang="sv-SE" sz="12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sv-SE" sz="1100" b="1" dirty="0">
                <a:solidFill>
                  <a:schemeClr val="bg1">
                    <a:lumMod val="95000"/>
                  </a:schemeClr>
                </a:solidFill>
              </a:rPr>
              <a:t>Möjligheter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Bred kompetens inom hela föreningen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Lätt att få funktionärer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Bra med utomhusanläggningar; Vittangi IP &amp; Posiorova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Tävlingsverksamhet inom individuella idrotter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Digital kommunikation</a:t>
            </a:r>
          </a:p>
          <a:p>
            <a:endParaRPr lang="sv-SE" sz="12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sv-SE" sz="1100" b="1" dirty="0">
                <a:solidFill>
                  <a:schemeClr val="bg1">
                    <a:lumMod val="95000"/>
                  </a:schemeClr>
                </a:solidFill>
              </a:rPr>
              <a:t>Svagheter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Svårt att rekrytera ledare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Vi har låg tävlingsverksamhet bland ungdomar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Vi har inte aktiviteter för alla åldrar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Vi har renoveringsbehov i kanslifastigheten (källare och handikappanpassning övre plan) </a:t>
            </a:r>
          </a:p>
          <a:p>
            <a:r>
              <a:rPr lang="sv-SE" sz="1100" b="1" dirty="0">
                <a:solidFill>
                  <a:schemeClr val="bg1">
                    <a:lumMod val="95000"/>
                  </a:schemeClr>
                </a:solidFill>
              </a:rPr>
              <a:t>Utmaningar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Låga ersättningar för kommunala uppdrag fotbollsplan, skidspår. </a:t>
            </a:r>
            <a:endParaRPr lang="sv-SE" sz="1000" kern="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kern="0" dirty="0">
                <a:solidFill>
                  <a:schemeClr val="bg1">
                    <a:lumMod val="95000"/>
                  </a:schemeClr>
                </a:solidFill>
              </a:rPr>
              <a:t>Vad har förändras efter covid-19?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kern="0" dirty="0">
                <a:solidFill>
                  <a:schemeClr val="bg1">
                    <a:lumMod val="95000"/>
                  </a:schemeClr>
                </a:solidFill>
              </a:rPr>
              <a:t>Samarbete med skolan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kern="0" dirty="0">
                <a:solidFill>
                  <a:schemeClr val="bg1">
                    <a:lumMod val="95000"/>
                  </a:schemeClr>
                </a:solidFill>
              </a:rPr>
              <a:t>Lågt befolkningsunderlag på ungdomar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kern="0" dirty="0">
                <a:solidFill>
                  <a:schemeClr val="bg1">
                    <a:lumMod val="95000"/>
                  </a:schemeClr>
                </a:solidFill>
              </a:rPr>
              <a:t>Storlek på träningsgrupper (lagidrott)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kern="0" dirty="0">
                <a:solidFill>
                  <a:schemeClr val="bg1">
                    <a:lumMod val="95000"/>
                  </a:schemeClr>
                </a:solidFill>
              </a:rPr>
              <a:t>Tävlingsverksamhet (lagidrott)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000" kern="0" dirty="0">
                <a:solidFill>
                  <a:schemeClr val="bg1">
                    <a:lumMod val="95000"/>
                  </a:schemeClr>
                </a:solidFill>
              </a:rPr>
              <a:t>Tappar ungdomar vid gymnasieålder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val 50"/>
          <p:cNvSpPr>
            <a:spLocks noChangeArrowheads="1"/>
          </p:cNvSpPr>
          <p:nvPr/>
        </p:nvSpPr>
        <p:spPr bwMode="auto">
          <a:xfrm rot="21037252">
            <a:off x="6185972" y="1474585"/>
            <a:ext cx="2380898" cy="587708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Duktiga ledare med rätt förutsättningar</a:t>
            </a:r>
          </a:p>
        </p:txBody>
      </p:sp>
      <p:sp>
        <p:nvSpPr>
          <p:cNvPr id="15" name="Oval 50"/>
          <p:cNvSpPr>
            <a:spLocks noChangeArrowheads="1"/>
          </p:cNvSpPr>
          <p:nvPr/>
        </p:nvSpPr>
        <p:spPr bwMode="auto">
          <a:xfrm rot="21037252">
            <a:off x="6155448" y="2228881"/>
            <a:ext cx="2380898" cy="587708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God ekonomi</a:t>
            </a:r>
          </a:p>
        </p:txBody>
      </p:sp>
      <p:sp>
        <p:nvSpPr>
          <p:cNvPr id="16" name="Oval 50"/>
          <p:cNvSpPr>
            <a:spLocks noChangeArrowheads="1"/>
          </p:cNvSpPr>
          <p:nvPr/>
        </p:nvSpPr>
        <p:spPr bwMode="auto">
          <a:xfrm rot="21037252">
            <a:off x="6225390" y="2923034"/>
            <a:ext cx="2380898" cy="587708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Strukturerat arbete med egna anläggningar.</a:t>
            </a:r>
          </a:p>
        </p:txBody>
      </p:sp>
      <p:sp>
        <p:nvSpPr>
          <p:cNvPr id="17" name="Oval 50"/>
          <p:cNvSpPr>
            <a:spLocks noChangeArrowheads="1"/>
          </p:cNvSpPr>
          <p:nvPr/>
        </p:nvSpPr>
        <p:spPr bwMode="auto">
          <a:xfrm rot="21037252">
            <a:off x="6204416" y="3647345"/>
            <a:ext cx="2380898" cy="587708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Attraktiv och synlig förening</a:t>
            </a:r>
          </a:p>
        </p:txBody>
      </p:sp>
      <p:sp>
        <p:nvSpPr>
          <p:cNvPr id="18" name="Oval 50"/>
          <p:cNvSpPr>
            <a:spLocks noChangeArrowheads="1"/>
          </p:cNvSpPr>
          <p:nvPr/>
        </p:nvSpPr>
        <p:spPr bwMode="auto">
          <a:xfrm rot="21037252">
            <a:off x="6185812" y="4367544"/>
            <a:ext cx="2380898" cy="587708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Attraktiva och välbesökta arrangemang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3603588" y="1360190"/>
            <a:ext cx="2568854" cy="0"/>
          </a:xfrm>
          <a:prstGeom prst="line">
            <a:avLst/>
          </a:prstGeom>
          <a:noFill/>
          <a:ln w="19050">
            <a:solidFill>
              <a:srgbClr val="585858"/>
            </a:solidFill>
            <a:round/>
            <a:headEnd/>
            <a:tailEnd/>
          </a:ln>
        </p:spPr>
        <p:txBody>
          <a:bodyPr lIns="27000" tIns="27000" rIns="27000" bIns="27000" anchor="ctr"/>
          <a:lstStyle/>
          <a:p>
            <a:pPr defTabSz="685800">
              <a:defRPr/>
            </a:pPr>
            <a:endParaRPr lang="sv-SE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Rubrik 1"/>
          <p:cNvSpPr txBox="1">
            <a:spLocks/>
          </p:cNvSpPr>
          <p:nvPr/>
        </p:nvSpPr>
        <p:spPr>
          <a:xfrm>
            <a:off x="2346923" y="181610"/>
            <a:ext cx="7107381" cy="419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>
                <a:ea typeface="ＭＳ Ｐゴシック" pitchFamily="1" charset="-128"/>
              </a:rPr>
              <a:t>Vittangi SK Verksamhetsplan/strategisk karta 2022</a:t>
            </a:r>
            <a:endParaRPr lang="sv-SE" sz="1800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3" y="131251"/>
            <a:ext cx="956965" cy="951235"/>
          </a:xfrm>
          <a:prstGeom prst="rect">
            <a:avLst/>
          </a:prstGeom>
        </p:spPr>
      </p:pic>
      <p:sp>
        <p:nvSpPr>
          <p:cNvPr id="23" name="Oval 50"/>
          <p:cNvSpPr>
            <a:spLocks noChangeArrowheads="1"/>
          </p:cNvSpPr>
          <p:nvPr/>
        </p:nvSpPr>
        <p:spPr bwMode="auto">
          <a:xfrm rot="21037252">
            <a:off x="6176935" y="5095607"/>
            <a:ext cx="2380898" cy="587708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Struktur och tydlighet i organisationen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849121" y="5114140"/>
            <a:ext cx="1959285" cy="457396"/>
          </a:xfrm>
          <a:prstGeom prst="rightArrow">
            <a:avLst>
              <a:gd name="adj1" fmla="val 59796"/>
              <a:gd name="adj2" fmla="val 75251"/>
            </a:avLst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>
            <a:softEdge rad="63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 anchorCtr="0"/>
          <a:lstStyle/>
          <a:p>
            <a:pPr algn="ctr" defTabSz="685800">
              <a:defRPr/>
            </a:pPr>
            <a:r>
              <a:rPr lang="sv-SE" sz="1400" b="1" kern="0" dirty="0">
                <a:solidFill>
                  <a:schemeClr val="bg1"/>
                </a:solidFill>
              </a:rPr>
              <a:t>Organisation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8774876" y="6262461"/>
            <a:ext cx="318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Godkänd för remiss av styrelsen 21-12-15</a:t>
            </a:r>
          </a:p>
          <a:p>
            <a:r>
              <a:rPr lang="sv-SE" sz="14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C01F63D0-AA5C-4DD1-8F2B-89B3ED189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770" y="1254642"/>
            <a:ext cx="3326166" cy="466860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cap="sq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27000" tIns="27000" rIns="27000" bIns="2700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Önskad position 2025 (årsmöte)</a:t>
            </a:r>
          </a:p>
          <a:p>
            <a:pPr algn="ctr"/>
            <a:endParaRPr lang="sv-S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v-SE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har en fortsatt god ekonomi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v-SE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har en bra struktur i föreningen och alla funktioner/ledare vet vad som förväntas utav en i föreningsarbetet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v-SE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har många duktiga ledare och en god ledarrekrytering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v-SE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har ett gott samarbete med kommun.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v-SE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har ett gott samarbete skola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v-SE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är synliga och välkända i Vittangi, Kiruna kommun och län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v-SE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har en väl fungerande barn och ungdomsverksamhet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v-SE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har en fungerande tävlingsverksamhet för alla åldrar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v-SE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vet vilket aktivitetsutbud som önskas av medlemmarna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v-SE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har en anställd kanslist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v-SE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har fina och populära sommaraktiviteter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v-SE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har välordnade populära arrangemang fördelade under hela året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v-SE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har ett strukturerat underhåll på våra fastigheter/anläggningar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v-SE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har medverkat till att det finns en aktivitetspark på Vittangi IP</a:t>
            </a:r>
          </a:p>
          <a:p>
            <a:pPr algn="ctr" defTabSz="685800">
              <a:defRPr/>
            </a:pPr>
            <a:endParaRPr lang="sv-SE" sz="900" kern="0" dirty="0">
              <a:solidFill>
                <a:sysClr val="window" lastClr="FFFFFF"/>
              </a:solidFill>
            </a:endParaRP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7B016EED-8111-4E02-AE13-36380DA36BB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0663" y="303231"/>
            <a:ext cx="480793" cy="2625011"/>
          </a:xfrm>
          <a:prstGeom prst="rightArrow">
            <a:avLst>
              <a:gd name="adj1" fmla="val 59796"/>
              <a:gd name="adj2" fmla="val 75251"/>
            </a:avLst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>
            <a:softEdge rad="63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 anchorCtr="0"/>
          <a:lstStyle/>
          <a:p>
            <a:pPr algn="ctr" defTabSz="685800">
              <a:defRPr/>
            </a:pPr>
            <a:endParaRPr lang="sv-SE" sz="1400" b="1" kern="0" dirty="0">
              <a:solidFill>
                <a:schemeClr val="bg1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BFC19A3-0482-4B47-8D7E-41BEF9B37B30}"/>
              </a:ext>
            </a:extLst>
          </p:cNvPr>
          <p:cNvSpPr txBox="1"/>
          <p:nvPr/>
        </p:nvSpPr>
        <p:spPr>
          <a:xfrm>
            <a:off x="4203169" y="1375340"/>
            <a:ext cx="13986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Idrott &amp; motion </a:t>
            </a:r>
            <a:br>
              <a:rPr lang="sv-SE" sz="1600" b="1" dirty="0">
                <a:solidFill>
                  <a:schemeClr val="bg1"/>
                </a:solidFill>
              </a:rPr>
            </a:b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28" name="AutoShape 5">
            <a:extLst>
              <a:ext uri="{FF2B5EF4-FFF2-40B4-BE49-F238E27FC236}">
                <a16:creationId xmlns:a16="http://schemas.microsoft.com/office/drawing/2014/main" id="{F0C6E232-9C44-4346-8B06-1F18B3033B5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19473" y="4577042"/>
            <a:ext cx="522876" cy="2625011"/>
          </a:xfrm>
          <a:prstGeom prst="rightArrow">
            <a:avLst>
              <a:gd name="adj1" fmla="val 59796"/>
              <a:gd name="adj2" fmla="val 75251"/>
            </a:avLst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>
            <a:softEdge rad="63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 anchorCtr="0"/>
          <a:lstStyle/>
          <a:p>
            <a:pPr algn="ctr" defTabSz="685800">
              <a:defRPr/>
            </a:pPr>
            <a:endParaRPr lang="sv-SE" sz="1400" b="1" kern="0" dirty="0">
              <a:solidFill>
                <a:schemeClr val="bg1"/>
              </a:solidFill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2928BE67-48AE-4A75-92E0-4092B4118717}"/>
              </a:ext>
            </a:extLst>
          </p:cNvPr>
          <p:cNvSpPr txBox="1"/>
          <p:nvPr/>
        </p:nvSpPr>
        <p:spPr>
          <a:xfrm>
            <a:off x="4045925" y="5767781"/>
            <a:ext cx="16841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Hälsa &amp; gemenskap </a:t>
            </a:r>
            <a:br>
              <a:rPr lang="sv-SE" sz="1600" b="1" dirty="0">
                <a:solidFill>
                  <a:schemeClr val="bg1"/>
                </a:solidFill>
              </a:rPr>
            </a:br>
            <a:endParaRPr lang="sv-S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8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31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4D9B7-EC2A-4928-9AE8-1F52083B77C5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941381"/>
              </p:ext>
            </p:extLst>
          </p:nvPr>
        </p:nvGraphicFramePr>
        <p:xfrm>
          <a:off x="652203" y="2046299"/>
          <a:ext cx="10457684" cy="332363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93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3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strike="noStrike" dirty="0"/>
                        <a:t>Ledare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 ska ha duktiga ledare med rätt förutsättningar att utföra ledaruppdraget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strike="noStrike" dirty="0"/>
                        <a:t>Ekonomi</a:t>
                      </a:r>
                      <a:endParaRPr lang="sv-SE" sz="1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 ska ha god ekonomi </a:t>
                      </a:r>
                      <a:endParaRPr lang="sv-SE" sz="1400" b="0" kern="1200" baseline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95430688"/>
                  </a:ext>
                </a:extLst>
              </a:tr>
              <a:tr h="574341">
                <a:tc>
                  <a:txBody>
                    <a:bodyPr/>
                    <a:lstStyle/>
                    <a:p>
                      <a:r>
                        <a:rPr lang="sv-SE" sz="1400" dirty="0"/>
                        <a:t>Anläggningar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 defTabSz="914388">
                        <a:spcBef>
                          <a:spcPct val="0"/>
                        </a:spcBef>
                        <a:defRPr/>
                      </a:pPr>
                      <a:r>
                        <a:rPr lang="sv-SE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 ska ha välfungerande anläggningar</a:t>
                      </a:r>
                    </a:p>
                    <a:p>
                      <a:pPr algn="l" defTabSz="914388">
                        <a:spcBef>
                          <a:spcPct val="0"/>
                        </a:spcBef>
                        <a:defRPr/>
                      </a:pPr>
                      <a:r>
                        <a:rPr lang="sv-SE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Våra anläggningar är säkra att använda och vistas i.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4838609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sv-SE" sz="1400" strike="noStrike" dirty="0"/>
                        <a:t>Kommunikation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 ska vara en attraktiv och synlig förening.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sv-SE" sz="1400" strike="noStrike" dirty="0"/>
                        <a:t>Arrangemang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 ska ha attraktiva välbesökta arrangemang.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9107043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sv-SE" sz="1400" dirty="0"/>
                        <a:t>Organisation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388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 ska ha struktur och tydlighet i organisationen</a:t>
                      </a:r>
                    </a:p>
                    <a:p>
                      <a:pPr marL="0" marR="0" lvl="0" indent="0" algn="l" defTabSz="914388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 ska ta fram ett arbetssätt med värdegrunder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3358199"/>
                  </a:ext>
                </a:extLst>
              </a:tr>
            </a:tbl>
          </a:graphicData>
        </a:graphic>
      </p:graphicFrame>
      <p:sp>
        <p:nvSpPr>
          <p:cNvPr id="6" name="Rubrik 1">
            <a:extLst>
              <a:ext uri="{FF2B5EF4-FFF2-40B4-BE49-F238E27FC236}">
                <a16:creationId xmlns:a16="http://schemas.microsoft.com/office/drawing/2014/main" id="{C9124564-83E6-4DE5-AD64-BB33FD69B24C}"/>
              </a:ext>
            </a:extLst>
          </p:cNvPr>
          <p:cNvSpPr txBox="1">
            <a:spLocks/>
          </p:cNvSpPr>
          <p:nvPr/>
        </p:nvSpPr>
        <p:spPr>
          <a:xfrm>
            <a:off x="4328294" y="671838"/>
            <a:ext cx="3593327" cy="606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Mål Vittangi SK 2022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EA6CD72-4017-408C-B5C7-EB7F94ABD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0" y="326895"/>
            <a:ext cx="956965" cy="95123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23D04C3-E0A1-4195-9D80-28217BE2B3CF}"/>
              </a:ext>
            </a:extLst>
          </p:cNvPr>
          <p:cNvSpPr txBox="1"/>
          <p:nvPr/>
        </p:nvSpPr>
        <p:spPr>
          <a:xfrm>
            <a:off x="7742667" y="1524789"/>
            <a:ext cx="1879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Mål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3BDEC0C-C3DA-4979-9085-A90DF04C9FB9}"/>
              </a:ext>
            </a:extLst>
          </p:cNvPr>
          <p:cNvSpPr txBox="1"/>
          <p:nvPr/>
        </p:nvSpPr>
        <p:spPr>
          <a:xfrm>
            <a:off x="2059393" y="1524789"/>
            <a:ext cx="1879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Fokusområde</a:t>
            </a:r>
          </a:p>
        </p:txBody>
      </p:sp>
    </p:spTree>
    <p:extLst>
      <p:ext uri="{BB962C8B-B14F-4D97-AF65-F5344CB8AC3E}">
        <p14:creationId xmlns:p14="http://schemas.microsoft.com/office/powerpoint/2010/main" val="280067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 txBox="1">
            <a:spLocks/>
          </p:cNvSpPr>
          <p:nvPr/>
        </p:nvSpPr>
        <p:spPr>
          <a:xfrm>
            <a:off x="2201864" y="158802"/>
            <a:ext cx="8027986" cy="8622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>
                <a:solidFill>
                  <a:srgbClr val="004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Verksamhetsplan</a:t>
            </a:r>
            <a:br>
              <a:rPr lang="sv-SE" sz="2400" b="1" dirty="0">
                <a:solidFill>
                  <a:srgbClr val="0043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b="1" dirty="0">
                <a:solidFill>
                  <a:srgbClr val="004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Vittangi SK </a:t>
            </a:r>
            <a:r>
              <a:rPr lang="sv-SE" sz="2400" b="1" dirty="0">
                <a:solidFill>
                  <a:srgbClr val="004369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– </a:t>
            </a:r>
            <a:r>
              <a:rPr lang="sv-SE" sz="2400" b="1" dirty="0">
                <a:solidFill>
                  <a:srgbClr val="004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Aktivitetslista 2022</a:t>
            </a: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2352"/>
              </p:ext>
            </p:extLst>
          </p:nvPr>
        </p:nvGraphicFramePr>
        <p:xfrm>
          <a:off x="394855" y="1396603"/>
          <a:ext cx="11378044" cy="41234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9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754"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rgbClr val="585858"/>
                          </a:solidFill>
                          <a:latin typeface="+mn-lt"/>
                          <a:cs typeface="Arial" panose="020B0604020202020204" pitchFamily="34" charset="0"/>
                        </a:rPr>
                        <a:t>Fokusområde</a:t>
                      </a:r>
                      <a:endParaRPr lang="sv-SE" sz="1100" b="0" kern="1200" dirty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rgbClr val="585858"/>
                          </a:solidFill>
                          <a:latin typeface="+mn-lt"/>
                          <a:cs typeface="Arial" panose="020B0604020202020204" pitchFamily="34" charset="0"/>
                        </a:rPr>
                        <a:t>Aktivitet</a:t>
                      </a:r>
                      <a:endParaRPr lang="sv-SE" sz="1100" b="0" kern="1200" dirty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rgbClr val="585858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Mål</a:t>
                      </a:r>
                    </a:p>
                  </a:txBody>
                  <a:tcPr marL="27000" marR="27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rgbClr val="585858"/>
                          </a:solidFill>
                          <a:latin typeface="+mn-lt"/>
                          <a:cs typeface="Arial" panose="020B0604020202020204" pitchFamily="34" charset="0"/>
                        </a:rPr>
                        <a:t>Ansvarig</a:t>
                      </a:r>
                      <a:endParaRPr lang="sv-SE" sz="1100" b="0" kern="1200" dirty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rgbClr val="585858"/>
                          </a:solidFill>
                          <a:latin typeface="+mn-lt"/>
                          <a:cs typeface="Arial" panose="020B0604020202020204" pitchFamily="34" charset="0"/>
                        </a:rPr>
                        <a:t>Klar</a:t>
                      </a:r>
                    </a:p>
                  </a:txBody>
                  <a:tcPr marL="27000" marR="27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i="0" kern="1200" dirty="0">
                          <a:solidFill>
                            <a:srgbClr val="585858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Status</a:t>
                      </a:r>
                      <a:endParaRPr lang="sv-SE" sz="1100" b="0" i="0" dirty="0">
                        <a:solidFill>
                          <a:srgbClr val="585858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000" marR="27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839">
                <a:tc rowSpan="2"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sv-SE" sz="1400" b="1" kern="1200" dirty="0">
                          <a:solidFill>
                            <a:srgbClr val="585858"/>
                          </a:solidFill>
                          <a:latin typeface="+mn-lt"/>
                          <a:ea typeface="+mn-ea"/>
                          <a:cs typeface="+mn-cs"/>
                        </a:rPr>
                        <a:t> Ledare</a:t>
                      </a:r>
                    </a:p>
                  </a:txBody>
                  <a:tcPr marL="27000" marR="27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Upprätta/färdigställa årshjulet med aktiviteter (</a:t>
                      </a:r>
                      <a:r>
                        <a:rPr lang="sv-SE" sz="900" strike="noStrike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ledarutb</a:t>
                      </a:r>
                      <a:r>
                        <a:rPr lang="sv-SE" sz="9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policy </a:t>
                      </a:r>
                      <a:r>
                        <a:rPr lang="sv-SE" sz="900" strike="noStrike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sv-SE" sz="9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br>
                        <a:rPr lang="sv-SE" sz="9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sv-SE" sz="900" strike="no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Duktiga ledare med rätt förutsättningar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Ann-Sofi/Kansliet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strike="no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63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Ta fram ledarnas behov för att utvecklas som ledare &amp; utföra uppdraget (enkät)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Duktiga ledare med rätt förutsättningar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strike="no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Styrelsen/Kansliet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strike="no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839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kern="1200" dirty="0">
                          <a:solidFill>
                            <a:srgbClr val="585858"/>
                          </a:solidFill>
                          <a:latin typeface="+mn-lt"/>
                          <a:ea typeface="+mn-ea"/>
                          <a:cs typeface="+mn-cs"/>
                        </a:rPr>
                        <a:t>Ekonomi</a:t>
                      </a:r>
                    </a:p>
                  </a:txBody>
                  <a:tcPr marL="27000" marR="27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Utveckla arbetssättet med ekonomisk uppföljning, när måste styrelsen reagera/agera, Långtidsbudget, rätt storlek på buffert</a:t>
                      </a:r>
                      <a:b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God ekonomi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Olga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Q4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4272294780"/>
                  </a:ext>
                </a:extLst>
              </a:tr>
              <a:tr h="2598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Utföra en ekonomisk större aktivitet i syfte att stärka ekonomin på lång sikt (utvärdera nyårslotteriet och om det skall genomföras ett lotteri igen)</a:t>
                      </a:r>
                      <a:b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God ekonomi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Styrelsen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 2022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Pågår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Nyårslotteri</a:t>
                      </a: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1536216015"/>
                  </a:ext>
                </a:extLst>
              </a:tr>
              <a:tr h="30700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1" kern="1200" dirty="0">
                        <a:solidFill>
                          <a:srgbClr val="58585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000" marR="27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Omförhandling &amp; yrkande lyfts till Kiruna kommun avseende skötselavtal på skidspår och gräsplan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God ekonomi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Petter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Pågår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207385012"/>
                  </a:ext>
                </a:extLst>
              </a:tr>
              <a:tr h="227548">
                <a:tc rowSpan="3"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kern="1200" dirty="0">
                          <a:solidFill>
                            <a:srgbClr val="585858"/>
                          </a:solidFill>
                          <a:latin typeface="+mn-lt"/>
                          <a:ea typeface="+mn-ea"/>
                          <a:cs typeface="+mn-cs"/>
                        </a:rPr>
                        <a:t> Anläggningar</a:t>
                      </a:r>
                    </a:p>
                  </a:txBody>
                  <a:tcPr marL="27000" marR="27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Ta fram drift- &amp; underhållsplaner för egna anläggningar (kansliet, sportstuga, aktivitetspark &amp; förråd kvarstår)</a:t>
                      </a:r>
                      <a:b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Välfungerande och säkra anläggningar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Robert 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Tar fram kostnadskalkyl på Handikappanpassning samt brandskydd på kansliet</a:t>
                      </a:r>
                      <a:b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Välfungerande och säkra anläggningar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Petter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565778543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388">
                        <a:spcBef>
                          <a:spcPct val="0"/>
                        </a:spcBef>
                        <a:defRPr/>
                      </a:pPr>
                      <a:r>
                        <a:rPr lang="sv-SE" sz="900" b="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Aktivitetspark (Organisation, ekonomi, utförande &amp; förvaltning)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strike="sng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Välfungerande och säkra anläggningar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strike="sng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Erika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strike="sng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strike="sng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4007150827"/>
                  </a:ext>
                </a:extLst>
              </a:tr>
              <a:tr h="259839">
                <a:tc rowSpan="4"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kern="1200" dirty="0">
                          <a:solidFill>
                            <a:srgbClr val="585858"/>
                          </a:solidFill>
                          <a:latin typeface="+mn-lt"/>
                          <a:ea typeface="+mn-ea"/>
                          <a:cs typeface="+mn-cs"/>
                        </a:rPr>
                        <a:t> Kommunikation</a:t>
                      </a:r>
                    </a:p>
                  </a:txBody>
                  <a:tcPr marL="27000" marR="27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Vi kommunicerar uppstart av arrangemang efter pandemin (årshjulet av arrangemang). Sammanställs till kansliet från arrangörerna.</a:t>
                      </a:r>
                      <a:br>
                        <a:rPr lang="sv-SE" sz="9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sv-SE" sz="9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Attraktiv och synlig förening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strike="sng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Kansliet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strike="sng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strike="sng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3837180472"/>
                  </a:ext>
                </a:extLst>
              </a:tr>
              <a:tr h="12992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Informerar medlemmar &amp; föreningar om våra konferensmöjligheter</a:t>
                      </a:r>
                      <a:br>
                        <a:rPr lang="sv-SE" sz="900" b="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sv-SE" sz="900" b="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Attraktiv och synlig förening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strike="sng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Kansliet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strike="sng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strike="sng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2671754435"/>
                  </a:ext>
                </a:extLst>
              </a:tr>
              <a:tr h="12992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Vi ska öka digitaliseringen genom att kunna hålla digitala möten.</a:t>
                      </a:r>
                    </a:p>
                    <a:p>
                      <a:pPr marL="0" marR="0" lvl="0" indent="0" algn="l" defTabSz="914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Attraktiv och synlig förening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strike="sng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Petter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strike="sng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strike="sng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3895012278"/>
                  </a:ext>
                </a:extLst>
              </a:tr>
              <a:tr h="2598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Digitalt möte med kommunen.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Attraktiv och synlig förening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Thomas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4244528263"/>
                  </a:ext>
                </a:extLst>
              </a:tr>
            </a:tbl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9" y="114300"/>
            <a:ext cx="956965" cy="95123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756" y="114300"/>
            <a:ext cx="956965" cy="95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0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 txBox="1">
            <a:spLocks/>
          </p:cNvSpPr>
          <p:nvPr/>
        </p:nvSpPr>
        <p:spPr>
          <a:xfrm>
            <a:off x="2201864" y="158802"/>
            <a:ext cx="8027986" cy="8622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>
                <a:solidFill>
                  <a:srgbClr val="004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Verksamhetsplan</a:t>
            </a:r>
            <a:br>
              <a:rPr lang="sv-SE" sz="2400" b="1" dirty="0">
                <a:solidFill>
                  <a:srgbClr val="0043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b="1" dirty="0">
                <a:solidFill>
                  <a:srgbClr val="004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Vittangi SK </a:t>
            </a:r>
            <a:r>
              <a:rPr lang="sv-SE" sz="2400" b="1" dirty="0">
                <a:solidFill>
                  <a:srgbClr val="004369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– </a:t>
            </a:r>
            <a:r>
              <a:rPr lang="sv-SE" sz="2400" b="1" dirty="0">
                <a:solidFill>
                  <a:srgbClr val="004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Aktivitetslista 2022</a:t>
            </a: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285160"/>
              </p:ext>
            </p:extLst>
          </p:nvPr>
        </p:nvGraphicFramePr>
        <p:xfrm>
          <a:off x="180329" y="1569143"/>
          <a:ext cx="11440390" cy="34727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2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8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8377"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rgbClr val="585858"/>
                          </a:solidFill>
                          <a:latin typeface="+mn-lt"/>
                          <a:cs typeface="Arial" panose="020B0604020202020204" pitchFamily="34" charset="0"/>
                        </a:rPr>
                        <a:t>Fokusområde</a:t>
                      </a:r>
                      <a:endParaRPr lang="sv-SE" sz="1100" b="0" kern="1200" dirty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rgbClr val="585858"/>
                          </a:solidFill>
                          <a:latin typeface="+mn-lt"/>
                          <a:cs typeface="Arial" panose="020B0604020202020204" pitchFamily="34" charset="0"/>
                        </a:rPr>
                        <a:t>Aktivitet</a:t>
                      </a:r>
                      <a:endParaRPr lang="sv-SE" sz="1100" b="0" kern="1200" dirty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rgbClr val="585858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Mål</a:t>
                      </a:r>
                    </a:p>
                  </a:txBody>
                  <a:tcPr marL="27000" marR="27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rgbClr val="585858"/>
                          </a:solidFill>
                          <a:latin typeface="+mn-lt"/>
                          <a:cs typeface="Arial" panose="020B0604020202020204" pitchFamily="34" charset="0"/>
                        </a:rPr>
                        <a:t>Ansvarig</a:t>
                      </a:r>
                      <a:endParaRPr lang="sv-SE" sz="1100" b="0" kern="1200" dirty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rgbClr val="585858"/>
                          </a:solidFill>
                          <a:latin typeface="+mn-lt"/>
                          <a:cs typeface="Arial" panose="020B0604020202020204" pitchFamily="34" charset="0"/>
                        </a:rPr>
                        <a:t>Klar</a:t>
                      </a:r>
                    </a:p>
                  </a:txBody>
                  <a:tcPr marL="27000" marR="27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i="0" kern="1200" dirty="0">
                          <a:solidFill>
                            <a:srgbClr val="585858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Status</a:t>
                      </a:r>
                      <a:endParaRPr lang="sv-SE" sz="1100" b="0" i="0" dirty="0">
                        <a:solidFill>
                          <a:srgbClr val="585858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000" marR="27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55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kern="1200" dirty="0">
                          <a:solidFill>
                            <a:srgbClr val="585858"/>
                          </a:solidFill>
                          <a:latin typeface="+mn-lt"/>
                          <a:ea typeface="+mn-ea"/>
                          <a:cs typeface="+mn-cs"/>
                        </a:rPr>
                        <a:t> Arrangemang</a:t>
                      </a:r>
                    </a:p>
                  </a:txBody>
                  <a:tcPr marL="27000" marR="27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Fortsätt att använda enkäten</a:t>
                      </a:r>
                    </a:p>
                    <a:p>
                      <a:pPr algn="l"/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Besluta när den skall användas </a:t>
                      </a:r>
                    </a:p>
                    <a:p>
                      <a:pPr algn="l"/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Besluta hur den skall användas (Utlottning för svarande?)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Attraktiva välbesökta arrangemang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Arrangör 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Pågår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 nästa arrangemang</a:t>
                      </a: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6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1" kern="1200" dirty="0">
                        <a:solidFill>
                          <a:srgbClr val="58585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Utveckla sommarkul </a:t>
                      </a:r>
                    </a:p>
                    <a:p>
                      <a:pPr rtl="0"/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Engagera vuxna</a:t>
                      </a:r>
                    </a:p>
                    <a:p>
                      <a:pPr rtl="0"/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Långsiktig planering</a:t>
                      </a:r>
                    </a:p>
                    <a:p>
                      <a:pPr rtl="0"/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Olika aktiviteter</a:t>
                      </a:r>
                    </a:p>
                    <a:p>
                      <a:pPr rtl="0"/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Skapa intresse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Attraktiva välbesökta arrangemang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Ann-Sofi (BU)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Till 2022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Bevakar</a:t>
                      </a: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1762884316"/>
                  </a:ext>
                </a:extLst>
              </a:tr>
              <a:tr h="308123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Vi ska starta upp våra arrangemang efter pandemin.</a:t>
                      </a:r>
                    </a:p>
                    <a:p>
                      <a:pPr rtl="0"/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Resp. arrangör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1621350894"/>
                  </a:ext>
                </a:extLst>
              </a:tr>
              <a:tr h="27913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1" kern="1200" dirty="0">
                        <a:solidFill>
                          <a:srgbClr val="58585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000" marR="27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Utveckla arrangemanget Kopparrajden tillsammans med huvudaktör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Attraktiva välbesökta arrangemang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Thomas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2022-03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2258235992"/>
                  </a:ext>
                </a:extLst>
              </a:tr>
              <a:tr h="58999">
                <a:tc rowSpan="3">
                  <a:txBody>
                    <a:bodyPr/>
                    <a:lstStyle>
                      <a:defPPr>
                        <a:defRPr lang="sv-S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kern="1200" dirty="0">
                          <a:solidFill>
                            <a:srgbClr val="585858"/>
                          </a:solidFill>
                          <a:latin typeface="+mn-lt"/>
                          <a:ea typeface="+mn-ea"/>
                          <a:cs typeface="+mn-cs"/>
                        </a:rPr>
                        <a:t> Organisation</a:t>
                      </a:r>
                    </a:p>
                  </a:txBody>
                  <a:tcPr marL="27000" marR="27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sv-SE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1. Behovssammansställning av föreningens arbetsuppgifter, Vem gör vad? Styrelse, sektioner, Underhåll, ledare, funktionärer i arrangemang etc.</a:t>
                      </a:r>
                      <a:br>
                        <a:rPr kumimoji="1" lang="sv-SE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</a:br>
                      <a:r>
                        <a:rPr kumimoji="1" lang="sv-SE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Uppdatering dokument 1 ggr per år</a:t>
                      </a:r>
                      <a:br>
                        <a:rPr kumimoji="1" lang="sv-SE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</a:br>
                      <a:endParaRPr kumimoji="1" lang="sv-S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Struktur och tydlighet i organisationen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Thomas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1407926255"/>
                  </a:ext>
                </a:extLst>
              </a:tr>
              <a:tr h="35924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sv-SE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2. Mötesstruktur för styrelsen. (Syfte &amp; mål med möten, Fler möten? Färre möten? Digitala möten ibland? )</a:t>
                      </a:r>
                      <a:endParaRPr kumimoji="1" lang="sv-SE" sz="900" b="0" dirty="0">
                        <a:solidFill>
                          <a:schemeClr val="tx1"/>
                        </a:solidFill>
                        <a:latin typeface="+mn-lt"/>
                        <a:ea typeface="MS PGothic" pitchFamily="34" charset="-128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Struktur och tydlighet i organisationen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Petter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2653959675"/>
                  </a:ext>
                </a:extLst>
              </a:tr>
              <a:tr h="17962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sv-SE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3. Utbildning i värdegrund, ledare &amp; styrelsearbete (RF sisu pengar) 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Struktur och tydlighet i organisationen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Styrelsen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614749445"/>
                  </a:ext>
                </a:extLst>
              </a:tr>
            </a:tbl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9" y="114300"/>
            <a:ext cx="956965" cy="95123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756" y="114300"/>
            <a:ext cx="956965" cy="95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0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5" y="171128"/>
            <a:ext cx="956965" cy="951235"/>
          </a:xfrm>
          <a:prstGeom prst="rect">
            <a:avLst/>
          </a:prstGeom>
        </p:spPr>
      </p:pic>
      <p:sp>
        <p:nvSpPr>
          <p:cNvPr id="5" name="Platshållare för innehåll 2"/>
          <p:cNvSpPr txBox="1">
            <a:spLocks/>
          </p:cNvSpPr>
          <p:nvPr/>
        </p:nvSpPr>
        <p:spPr>
          <a:xfrm>
            <a:off x="767556" y="1593212"/>
            <a:ext cx="10656887" cy="12339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Uppföljning utförs vid varje styrelsemöte, egen punkt på dagordningen.</a:t>
            </a:r>
          </a:p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Årsrapport av arbetet med verksamhetsplanering skall finnas som egen punkt vid årsmötet.</a:t>
            </a:r>
            <a:endParaRPr lang="sv-SE" dirty="0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2082006" y="384813"/>
            <a:ext cx="8027986" cy="523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Uppföljning och rapportering Vittangi SK 2022</a:t>
            </a:r>
          </a:p>
        </p:txBody>
      </p:sp>
    </p:spTree>
    <p:extLst>
      <p:ext uri="{BB962C8B-B14F-4D97-AF65-F5344CB8AC3E}">
        <p14:creationId xmlns:p14="http://schemas.microsoft.com/office/powerpoint/2010/main" val="221718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64941"/>
            <a:ext cx="10515600" cy="42850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Verksamhetsplan gäller från årsmöte till årsmöte. </a:t>
            </a:r>
          </a:p>
          <a:p>
            <a:pPr marL="0" indent="0">
              <a:buNone/>
            </a:pPr>
            <a:r>
              <a:rPr lang="sv-SE" dirty="0"/>
              <a:t>Styrelsen får till uppdrag att förnya planen till årsmötet.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Hållpunkter:</a:t>
            </a:r>
          </a:p>
          <a:p>
            <a:r>
              <a:rPr lang="sv-SE" dirty="0"/>
              <a:t>Verksamhetsplanering 9 Nov. (Arbetsmöte 2 h)</a:t>
            </a:r>
          </a:p>
          <a:p>
            <a:r>
              <a:rPr lang="sv-SE" dirty="0"/>
              <a:t>Verksamhetsplanering 14 dec (Arbetsmöte 1,5 h)</a:t>
            </a:r>
          </a:p>
          <a:p>
            <a:r>
              <a:rPr lang="sv-SE" dirty="0"/>
              <a:t>Remiss hos medlemmar from 15 dec till 18 januari.</a:t>
            </a:r>
          </a:p>
          <a:p>
            <a:r>
              <a:rPr lang="sv-SE" dirty="0"/>
              <a:t>Styrelsemöte 18 Jan 2022 fastställer verksamhetsplan 2022 som skall lyftas till årsmötet</a:t>
            </a:r>
            <a:br>
              <a:rPr lang="sv-SE" dirty="0"/>
            </a:br>
            <a:r>
              <a:rPr lang="sv-SE" dirty="0"/>
              <a:t>Verksamhetsplan 2021 summeras och bereds för årsmötes utvärdering.</a:t>
            </a:r>
          </a:p>
          <a:p>
            <a:r>
              <a:rPr lang="sv-SE" dirty="0"/>
              <a:t>Verksamhetsplanen fastställs vid årsmötet 22 feb 2022. Verksamhetsplan 2021 redovisas på årsmötet.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E1CF0EF-D963-4803-B86A-91E212A9A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5" y="171128"/>
            <a:ext cx="956965" cy="9512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D4AB1AA-98A0-4393-B9C6-842FB09F2467}"/>
              </a:ext>
            </a:extLst>
          </p:cNvPr>
          <p:cNvSpPr txBox="1">
            <a:spLocks/>
          </p:cNvSpPr>
          <p:nvPr/>
        </p:nvSpPr>
        <p:spPr>
          <a:xfrm>
            <a:off x="2082007" y="431685"/>
            <a:ext cx="8027986" cy="430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Arbetsgång uppdatering av verksamhetsplan Vittangi SK 2022</a:t>
            </a:r>
          </a:p>
        </p:txBody>
      </p:sp>
    </p:spTree>
    <p:extLst>
      <p:ext uri="{BB962C8B-B14F-4D97-AF65-F5344CB8AC3E}">
        <p14:creationId xmlns:p14="http://schemas.microsoft.com/office/powerpoint/2010/main" val="232574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CFCBC2E-2BE4-4810-B4CA-6A876DF705E6}"/>
              </a:ext>
            </a:extLst>
          </p:cNvPr>
          <p:cNvSpPr txBox="1"/>
          <p:nvPr/>
        </p:nvSpPr>
        <p:spPr>
          <a:xfrm>
            <a:off x="4056943" y="341462"/>
            <a:ext cx="4078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Noteringar till respektive aktivitet från styrelsemöten 2022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984B9A6-0492-4A6E-85AA-D184607DAC60}"/>
              </a:ext>
            </a:extLst>
          </p:cNvPr>
          <p:cNvSpPr txBox="1"/>
          <p:nvPr/>
        </p:nvSpPr>
        <p:spPr>
          <a:xfrm>
            <a:off x="356110" y="771574"/>
            <a:ext cx="57398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Ledare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xx 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xx 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xx</a:t>
            </a:r>
          </a:p>
          <a:p>
            <a:endParaRPr lang="sv-SE" sz="1200" b="1" dirty="0"/>
          </a:p>
          <a:p>
            <a:r>
              <a:rPr lang="sv-SE" sz="1200" b="1" dirty="0"/>
              <a:t>Ekonomi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xx 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xx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xx</a:t>
            </a:r>
          </a:p>
          <a:p>
            <a:endParaRPr lang="sv-SE" sz="1200" b="1" dirty="0"/>
          </a:p>
          <a:p>
            <a:r>
              <a:rPr lang="sv-SE" sz="1200" b="1" dirty="0"/>
              <a:t>Anläggningar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xx 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xx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xx</a:t>
            </a:r>
          </a:p>
          <a:p>
            <a:endParaRPr lang="sv-SE" sz="1200" b="1" dirty="0"/>
          </a:p>
          <a:p>
            <a:endParaRPr lang="sv-SE" sz="12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09FEF37-909E-4BE5-9C4E-58AD0A1DCE5C}"/>
              </a:ext>
            </a:extLst>
          </p:cNvPr>
          <p:cNvSpPr txBox="1"/>
          <p:nvPr/>
        </p:nvSpPr>
        <p:spPr>
          <a:xfrm>
            <a:off x="6095998" y="771574"/>
            <a:ext cx="5739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Kommunikation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xx 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xx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xx</a:t>
            </a:r>
            <a:endParaRPr lang="sv-SE" sz="1200" b="1" dirty="0"/>
          </a:p>
          <a:p>
            <a:endParaRPr lang="sv-SE" sz="1200" b="1" dirty="0"/>
          </a:p>
          <a:p>
            <a:r>
              <a:rPr lang="sv-SE" sz="1200" b="1" dirty="0"/>
              <a:t>Arrangemang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xx 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xx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 err="1"/>
              <a:t>Xx</a:t>
            </a:r>
            <a:endParaRPr lang="sv-SE" sz="1200" dirty="0"/>
          </a:p>
          <a:p>
            <a:pPr marL="228600" indent="-228600">
              <a:buFont typeface="+mj-lt"/>
              <a:buAutoNum type="arabicPeriod"/>
            </a:pPr>
            <a:endParaRPr lang="sv-SE" sz="1200" b="1" dirty="0"/>
          </a:p>
          <a:p>
            <a:r>
              <a:rPr lang="sv-SE" sz="1200" b="1" dirty="0"/>
              <a:t>Organisation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16053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1"/>
          <p:cNvSpPr txBox="1">
            <a:spLocks/>
          </p:cNvSpPr>
          <p:nvPr/>
        </p:nvSpPr>
        <p:spPr>
          <a:xfrm>
            <a:off x="1490048" y="163881"/>
            <a:ext cx="5916233" cy="419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>
                <a:ea typeface="ＭＳ Ｐゴシック" pitchFamily="1" charset="-128"/>
              </a:rPr>
              <a:t>Vittangi SK Verksamhetsplan/skattningsverktyg</a:t>
            </a:r>
            <a:endParaRPr lang="sv-SE" sz="1800" dirty="0"/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3" y="131252"/>
            <a:ext cx="956965" cy="951235"/>
          </a:xfrm>
          <a:prstGeom prst="rect">
            <a:avLst/>
          </a:prstGeom>
        </p:spPr>
      </p:pic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7EF6B434-59EF-4F38-88F0-31F2106223A9}"/>
              </a:ext>
            </a:extLst>
          </p:cNvPr>
          <p:cNvCxnSpPr>
            <a:cxnSpLocks/>
          </p:cNvCxnSpPr>
          <p:nvPr/>
        </p:nvCxnSpPr>
        <p:spPr>
          <a:xfrm>
            <a:off x="754385" y="1812925"/>
            <a:ext cx="7703815" cy="0"/>
          </a:xfrm>
          <a:prstGeom prst="straightConnector1">
            <a:avLst/>
          </a:prstGeom>
          <a:ln w="1270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ruta 30">
            <a:extLst>
              <a:ext uri="{FF2B5EF4-FFF2-40B4-BE49-F238E27FC236}">
                <a16:creationId xmlns:a16="http://schemas.microsoft.com/office/drawing/2014/main" id="{23A59798-D6C2-44DF-929A-95FE9AB94484}"/>
              </a:ext>
            </a:extLst>
          </p:cNvPr>
          <p:cNvSpPr txBox="1"/>
          <p:nvPr/>
        </p:nvSpPr>
        <p:spPr>
          <a:xfrm>
            <a:off x="4410648" y="649475"/>
            <a:ext cx="95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2022</a:t>
            </a:r>
          </a:p>
        </p:txBody>
      </p: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59EE4164-9794-4054-AE63-384075AC7995}"/>
              </a:ext>
            </a:extLst>
          </p:cNvPr>
          <p:cNvCxnSpPr/>
          <p:nvPr/>
        </p:nvCxnSpPr>
        <p:spPr>
          <a:xfrm>
            <a:off x="5107002" y="1479997"/>
            <a:ext cx="0" cy="694546"/>
          </a:xfrm>
          <a:prstGeom prst="line">
            <a:avLst/>
          </a:prstGeom>
          <a:ln w="63500">
            <a:solidFill>
              <a:srgbClr val="66FF33">
                <a:alpha val="9568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ruta 33">
            <a:extLst>
              <a:ext uri="{FF2B5EF4-FFF2-40B4-BE49-F238E27FC236}">
                <a16:creationId xmlns:a16="http://schemas.microsoft.com/office/drawing/2014/main" id="{1CDFF092-9B1D-479F-8C68-64D5ECACFC20}"/>
              </a:ext>
            </a:extLst>
          </p:cNvPr>
          <p:cNvSpPr txBox="1"/>
          <p:nvPr/>
        </p:nvSpPr>
        <p:spPr>
          <a:xfrm>
            <a:off x="973960" y="1049705"/>
            <a:ext cx="745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-6        -5        -4        -3       -2       -1          0        1         2         3         4         5        6</a:t>
            </a:r>
          </a:p>
        </p:txBody>
      </p:sp>
      <p:cxnSp>
        <p:nvCxnSpPr>
          <p:cNvPr id="50" name="Rak pilkoppling 49">
            <a:extLst>
              <a:ext uri="{FF2B5EF4-FFF2-40B4-BE49-F238E27FC236}">
                <a16:creationId xmlns:a16="http://schemas.microsoft.com/office/drawing/2014/main" id="{5D466160-A793-4E4D-ACAF-73D74850B945}"/>
              </a:ext>
            </a:extLst>
          </p:cNvPr>
          <p:cNvCxnSpPr>
            <a:cxnSpLocks/>
          </p:cNvCxnSpPr>
          <p:nvPr/>
        </p:nvCxnSpPr>
        <p:spPr>
          <a:xfrm>
            <a:off x="754385" y="2698750"/>
            <a:ext cx="7703815" cy="0"/>
          </a:xfrm>
          <a:prstGeom prst="straightConnector1">
            <a:avLst/>
          </a:prstGeom>
          <a:ln w="1270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79E7C35A-1BF2-41CF-AA72-94C0B34DF752}"/>
              </a:ext>
            </a:extLst>
          </p:cNvPr>
          <p:cNvCxnSpPr/>
          <p:nvPr/>
        </p:nvCxnSpPr>
        <p:spPr>
          <a:xfrm>
            <a:off x="5107100" y="2351477"/>
            <a:ext cx="0" cy="694546"/>
          </a:xfrm>
          <a:prstGeom prst="line">
            <a:avLst/>
          </a:prstGeom>
          <a:ln w="63500">
            <a:solidFill>
              <a:srgbClr val="66FF33">
                <a:alpha val="9568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pilkoppling 52">
            <a:extLst>
              <a:ext uri="{FF2B5EF4-FFF2-40B4-BE49-F238E27FC236}">
                <a16:creationId xmlns:a16="http://schemas.microsoft.com/office/drawing/2014/main" id="{24C8235E-2711-4AF3-B17A-CF732867B3C1}"/>
              </a:ext>
            </a:extLst>
          </p:cNvPr>
          <p:cNvCxnSpPr>
            <a:cxnSpLocks/>
          </p:cNvCxnSpPr>
          <p:nvPr/>
        </p:nvCxnSpPr>
        <p:spPr>
          <a:xfrm>
            <a:off x="754385" y="3584575"/>
            <a:ext cx="7703815" cy="0"/>
          </a:xfrm>
          <a:prstGeom prst="straightConnector1">
            <a:avLst/>
          </a:prstGeom>
          <a:ln w="1270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Rak koppling 54">
            <a:extLst>
              <a:ext uri="{FF2B5EF4-FFF2-40B4-BE49-F238E27FC236}">
                <a16:creationId xmlns:a16="http://schemas.microsoft.com/office/drawing/2014/main" id="{DBDA3041-26D0-4B48-8D1D-6F4698AE9D27}"/>
              </a:ext>
            </a:extLst>
          </p:cNvPr>
          <p:cNvCxnSpPr/>
          <p:nvPr/>
        </p:nvCxnSpPr>
        <p:spPr>
          <a:xfrm>
            <a:off x="5092904" y="3237302"/>
            <a:ext cx="0" cy="694546"/>
          </a:xfrm>
          <a:prstGeom prst="line">
            <a:avLst/>
          </a:prstGeom>
          <a:ln w="63500">
            <a:solidFill>
              <a:srgbClr val="66FF33">
                <a:alpha val="9568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59C9AE61-4B4D-4E9B-889C-D8DAE6D8C522}"/>
              </a:ext>
            </a:extLst>
          </p:cNvPr>
          <p:cNvCxnSpPr>
            <a:cxnSpLocks/>
          </p:cNvCxnSpPr>
          <p:nvPr/>
        </p:nvCxnSpPr>
        <p:spPr>
          <a:xfrm>
            <a:off x="754385" y="4479925"/>
            <a:ext cx="7703815" cy="0"/>
          </a:xfrm>
          <a:prstGeom prst="straightConnector1">
            <a:avLst/>
          </a:prstGeom>
          <a:ln w="1270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Rak koppling 57">
            <a:extLst>
              <a:ext uri="{FF2B5EF4-FFF2-40B4-BE49-F238E27FC236}">
                <a16:creationId xmlns:a16="http://schemas.microsoft.com/office/drawing/2014/main" id="{FEAE4277-CF7B-45DC-865E-25476FC1C584}"/>
              </a:ext>
            </a:extLst>
          </p:cNvPr>
          <p:cNvCxnSpPr/>
          <p:nvPr/>
        </p:nvCxnSpPr>
        <p:spPr>
          <a:xfrm>
            <a:off x="5089997" y="4132652"/>
            <a:ext cx="0" cy="694546"/>
          </a:xfrm>
          <a:prstGeom prst="line">
            <a:avLst/>
          </a:prstGeom>
          <a:ln w="63500">
            <a:solidFill>
              <a:srgbClr val="66FF33">
                <a:alpha val="9568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pilkoppling 70">
            <a:extLst>
              <a:ext uri="{FF2B5EF4-FFF2-40B4-BE49-F238E27FC236}">
                <a16:creationId xmlns:a16="http://schemas.microsoft.com/office/drawing/2014/main" id="{C6919E02-CEC5-4640-B0B5-8F108C18DAE4}"/>
              </a:ext>
            </a:extLst>
          </p:cNvPr>
          <p:cNvCxnSpPr>
            <a:cxnSpLocks/>
          </p:cNvCxnSpPr>
          <p:nvPr/>
        </p:nvCxnSpPr>
        <p:spPr>
          <a:xfrm>
            <a:off x="754385" y="5356225"/>
            <a:ext cx="7703815" cy="0"/>
          </a:xfrm>
          <a:prstGeom prst="straightConnector1">
            <a:avLst/>
          </a:prstGeom>
          <a:ln w="1270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Rak koppling 72">
            <a:extLst>
              <a:ext uri="{FF2B5EF4-FFF2-40B4-BE49-F238E27FC236}">
                <a16:creationId xmlns:a16="http://schemas.microsoft.com/office/drawing/2014/main" id="{78BFD7BD-509F-4BB9-A033-6815A0B760AB}"/>
              </a:ext>
            </a:extLst>
          </p:cNvPr>
          <p:cNvCxnSpPr/>
          <p:nvPr/>
        </p:nvCxnSpPr>
        <p:spPr>
          <a:xfrm>
            <a:off x="5094804" y="5008952"/>
            <a:ext cx="0" cy="694546"/>
          </a:xfrm>
          <a:prstGeom prst="line">
            <a:avLst/>
          </a:prstGeom>
          <a:ln w="63500">
            <a:solidFill>
              <a:srgbClr val="66FF33">
                <a:alpha val="9568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pilkoppling 73">
            <a:extLst>
              <a:ext uri="{FF2B5EF4-FFF2-40B4-BE49-F238E27FC236}">
                <a16:creationId xmlns:a16="http://schemas.microsoft.com/office/drawing/2014/main" id="{267B557D-08A4-45D0-B6C5-12A45C91A5FC}"/>
              </a:ext>
            </a:extLst>
          </p:cNvPr>
          <p:cNvCxnSpPr>
            <a:cxnSpLocks/>
          </p:cNvCxnSpPr>
          <p:nvPr/>
        </p:nvCxnSpPr>
        <p:spPr>
          <a:xfrm>
            <a:off x="754385" y="6251575"/>
            <a:ext cx="7703815" cy="0"/>
          </a:xfrm>
          <a:prstGeom prst="straightConnector1">
            <a:avLst/>
          </a:prstGeom>
          <a:ln w="1270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Rak koppling 75">
            <a:extLst>
              <a:ext uri="{FF2B5EF4-FFF2-40B4-BE49-F238E27FC236}">
                <a16:creationId xmlns:a16="http://schemas.microsoft.com/office/drawing/2014/main" id="{5EC46F3A-45EE-4FB1-844F-8E9305BCEDE5}"/>
              </a:ext>
            </a:extLst>
          </p:cNvPr>
          <p:cNvCxnSpPr/>
          <p:nvPr/>
        </p:nvCxnSpPr>
        <p:spPr>
          <a:xfrm>
            <a:off x="5085096" y="5904302"/>
            <a:ext cx="0" cy="694546"/>
          </a:xfrm>
          <a:prstGeom prst="line">
            <a:avLst/>
          </a:prstGeom>
          <a:ln w="63500">
            <a:solidFill>
              <a:srgbClr val="66FF33">
                <a:alpha val="9568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ruta 76">
            <a:extLst>
              <a:ext uri="{FF2B5EF4-FFF2-40B4-BE49-F238E27FC236}">
                <a16:creationId xmlns:a16="http://schemas.microsoft.com/office/drawing/2014/main" id="{D1E5C7A0-A68A-4509-8091-1ADDB144ED92}"/>
              </a:ext>
            </a:extLst>
          </p:cNvPr>
          <p:cNvSpPr txBox="1"/>
          <p:nvPr/>
        </p:nvSpPr>
        <p:spPr>
          <a:xfrm>
            <a:off x="11383105" y="1241941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F761692A-4800-4159-AC2A-BEE441802471}"/>
              </a:ext>
            </a:extLst>
          </p:cNvPr>
          <p:cNvSpPr txBox="1"/>
          <p:nvPr/>
        </p:nvSpPr>
        <p:spPr>
          <a:xfrm>
            <a:off x="11383105" y="2177634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A9E44B1B-ED8E-4FD7-86ED-B2835DB5DA05}"/>
              </a:ext>
            </a:extLst>
          </p:cNvPr>
          <p:cNvSpPr txBox="1"/>
          <p:nvPr/>
        </p:nvSpPr>
        <p:spPr>
          <a:xfrm>
            <a:off x="11383105" y="306663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B9B27E43-57C4-4711-8266-4877AD25AA15}"/>
              </a:ext>
            </a:extLst>
          </p:cNvPr>
          <p:cNvSpPr txBox="1"/>
          <p:nvPr/>
        </p:nvSpPr>
        <p:spPr>
          <a:xfrm>
            <a:off x="11383105" y="3990459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B0595CA8-A43E-418D-8996-2E1372C8118C}"/>
              </a:ext>
            </a:extLst>
          </p:cNvPr>
          <p:cNvSpPr txBox="1"/>
          <p:nvPr/>
        </p:nvSpPr>
        <p:spPr>
          <a:xfrm>
            <a:off x="11383104" y="4880190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1F92B87C-30FC-45F8-B9D4-895208CE5EB2}"/>
              </a:ext>
            </a:extLst>
          </p:cNvPr>
          <p:cNvSpPr txBox="1"/>
          <p:nvPr/>
        </p:nvSpPr>
        <p:spPr>
          <a:xfrm>
            <a:off x="11383104" y="5795431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DA8870D-5685-4D3F-9D50-B53B6204A429}"/>
              </a:ext>
            </a:extLst>
          </p:cNvPr>
          <p:cNvSpPr txBox="1"/>
          <p:nvPr/>
        </p:nvSpPr>
        <p:spPr>
          <a:xfrm>
            <a:off x="8525749" y="72373"/>
            <a:ext cx="2249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Nivå årsmöte 2022</a:t>
            </a:r>
          </a:p>
          <a:p>
            <a:endParaRPr lang="sv-SE" sz="1200" dirty="0"/>
          </a:p>
          <a:p>
            <a:r>
              <a:rPr lang="sv-SE" sz="1200" dirty="0"/>
              <a:t>Uppskattad nivå årsmöte 2023</a:t>
            </a:r>
          </a:p>
          <a:p>
            <a:endParaRPr lang="sv-SE" sz="1200" dirty="0"/>
          </a:p>
          <a:p>
            <a:r>
              <a:rPr lang="sv-SE" sz="1200" dirty="0"/>
              <a:t>Önskad position årsmöte 2025</a:t>
            </a: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79E86E66-65CC-47FA-8A79-8D21809F543C}"/>
              </a:ext>
            </a:extLst>
          </p:cNvPr>
          <p:cNvCxnSpPr>
            <a:cxnSpLocks/>
          </p:cNvCxnSpPr>
          <p:nvPr/>
        </p:nvCxnSpPr>
        <p:spPr>
          <a:xfrm flipH="1">
            <a:off x="4867835" y="218363"/>
            <a:ext cx="3657915" cy="9361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pilkoppling 43">
            <a:extLst>
              <a:ext uri="{FF2B5EF4-FFF2-40B4-BE49-F238E27FC236}">
                <a16:creationId xmlns:a16="http://schemas.microsoft.com/office/drawing/2014/main" id="{542564B9-DF10-4D9E-9DAE-6F3FDB7CD716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5217579" y="580205"/>
            <a:ext cx="3308170" cy="8551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pilkoppling 46">
            <a:extLst>
              <a:ext uri="{FF2B5EF4-FFF2-40B4-BE49-F238E27FC236}">
                <a16:creationId xmlns:a16="http://schemas.microsoft.com/office/drawing/2014/main" id="{D076B1C6-A34B-4256-965B-9804E6689DC2}"/>
              </a:ext>
            </a:extLst>
          </p:cNvPr>
          <p:cNvCxnSpPr>
            <a:cxnSpLocks/>
          </p:cNvCxnSpPr>
          <p:nvPr/>
        </p:nvCxnSpPr>
        <p:spPr>
          <a:xfrm flipH="1">
            <a:off x="8229600" y="933156"/>
            <a:ext cx="363437" cy="2590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koppling 58">
            <a:extLst>
              <a:ext uri="{FF2B5EF4-FFF2-40B4-BE49-F238E27FC236}">
                <a16:creationId xmlns:a16="http://schemas.microsoft.com/office/drawing/2014/main" id="{3894519D-2DF8-4F09-8A0F-1A1EAC79A52F}"/>
              </a:ext>
            </a:extLst>
          </p:cNvPr>
          <p:cNvCxnSpPr>
            <a:cxnSpLocks/>
          </p:cNvCxnSpPr>
          <p:nvPr/>
        </p:nvCxnSpPr>
        <p:spPr>
          <a:xfrm flipH="1">
            <a:off x="4698756" y="1479997"/>
            <a:ext cx="37673" cy="5118851"/>
          </a:xfrm>
          <a:prstGeom prst="line">
            <a:avLst/>
          </a:prstGeom>
          <a:ln w="63500">
            <a:solidFill>
              <a:schemeClr val="tx1">
                <a:alpha val="96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50">
            <a:extLst>
              <a:ext uri="{FF2B5EF4-FFF2-40B4-BE49-F238E27FC236}">
                <a16:creationId xmlns:a16="http://schemas.microsoft.com/office/drawing/2014/main" id="{79E2C0A5-9C92-4EEA-A2AB-74DA69C86E87}"/>
              </a:ext>
            </a:extLst>
          </p:cNvPr>
          <p:cNvSpPr>
            <a:spLocks noChangeArrowheads="1"/>
          </p:cNvSpPr>
          <p:nvPr/>
        </p:nvSpPr>
        <p:spPr bwMode="auto">
          <a:xfrm rot="21037252">
            <a:off x="8997715" y="2093138"/>
            <a:ext cx="2140528" cy="843125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God ekonomi</a:t>
            </a:r>
          </a:p>
        </p:txBody>
      </p:sp>
      <p:sp>
        <p:nvSpPr>
          <p:cNvPr id="36" name="Oval 50">
            <a:extLst>
              <a:ext uri="{FF2B5EF4-FFF2-40B4-BE49-F238E27FC236}">
                <a16:creationId xmlns:a16="http://schemas.microsoft.com/office/drawing/2014/main" id="{B96466DF-4C99-4122-B56E-5817713464FF}"/>
              </a:ext>
            </a:extLst>
          </p:cNvPr>
          <p:cNvSpPr>
            <a:spLocks noChangeArrowheads="1"/>
          </p:cNvSpPr>
          <p:nvPr/>
        </p:nvSpPr>
        <p:spPr bwMode="auto">
          <a:xfrm rot="21037252">
            <a:off x="8987323" y="2997166"/>
            <a:ext cx="2140528" cy="843125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Bra anläggningar med högt nyttjande</a:t>
            </a:r>
          </a:p>
        </p:txBody>
      </p:sp>
      <p:sp>
        <p:nvSpPr>
          <p:cNvPr id="37" name="Oval 50">
            <a:extLst>
              <a:ext uri="{FF2B5EF4-FFF2-40B4-BE49-F238E27FC236}">
                <a16:creationId xmlns:a16="http://schemas.microsoft.com/office/drawing/2014/main" id="{A7E2B958-C9D3-474C-9C74-2FDB0D74E0F3}"/>
              </a:ext>
            </a:extLst>
          </p:cNvPr>
          <p:cNvSpPr>
            <a:spLocks noChangeArrowheads="1"/>
          </p:cNvSpPr>
          <p:nvPr/>
        </p:nvSpPr>
        <p:spPr bwMode="auto">
          <a:xfrm rot="21037252">
            <a:off x="8997715" y="3901192"/>
            <a:ext cx="2140528" cy="843125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Attraktiv och synlig förening</a:t>
            </a:r>
          </a:p>
        </p:txBody>
      </p:sp>
      <p:sp>
        <p:nvSpPr>
          <p:cNvPr id="38" name="Oval 50">
            <a:extLst>
              <a:ext uri="{FF2B5EF4-FFF2-40B4-BE49-F238E27FC236}">
                <a16:creationId xmlns:a16="http://schemas.microsoft.com/office/drawing/2014/main" id="{9E390CAF-192C-43AF-BA8F-C7CEF5378F72}"/>
              </a:ext>
            </a:extLst>
          </p:cNvPr>
          <p:cNvSpPr>
            <a:spLocks noChangeArrowheads="1"/>
          </p:cNvSpPr>
          <p:nvPr/>
        </p:nvSpPr>
        <p:spPr bwMode="auto">
          <a:xfrm rot="21037252">
            <a:off x="8997715" y="4805219"/>
            <a:ext cx="2140528" cy="843125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Attraktiva och välbesökta arrangemang</a:t>
            </a:r>
          </a:p>
        </p:txBody>
      </p:sp>
      <p:sp>
        <p:nvSpPr>
          <p:cNvPr id="39" name="Oval 50">
            <a:extLst>
              <a:ext uri="{FF2B5EF4-FFF2-40B4-BE49-F238E27FC236}">
                <a16:creationId xmlns:a16="http://schemas.microsoft.com/office/drawing/2014/main" id="{11F8BDD5-446D-4211-8FA4-BFFC7DEA7246}"/>
              </a:ext>
            </a:extLst>
          </p:cNvPr>
          <p:cNvSpPr>
            <a:spLocks noChangeArrowheads="1"/>
          </p:cNvSpPr>
          <p:nvPr/>
        </p:nvSpPr>
        <p:spPr bwMode="auto">
          <a:xfrm rot="21037252">
            <a:off x="8997716" y="5709245"/>
            <a:ext cx="2140528" cy="843125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Struktur och tydlighet i organisationen</a:t>
            </a:r>
          </a:p>
        </p:txBody>
      </p:sp>
      <p:sp>
        <p:nvSpPr>
          <p:cNvPr id="40" name="Oval 50">
            <a:extLst>
              <a:ext uri="{FF2B5EF4-FFF2-40B4-BE49-F238E27FC236}">
                <a16:creationId xmlns:a16="http://schemas.microsoft.com/office/drawing/2014/main" id="{FA5C119B-EC85-49CC-94CB-8EAF91A0AADE}"/>
              </a:ext>
            </a:extLst>
          </p:cNvPr>
          <p:cNvSpPr>
            <a:spLocks noChangeArrowheads="1"/>
          </p:cNvSpPr>
          <p:nvPr/>
        </p:nvSpPr>
        <p:spPr bwMode="auto">
          <a:xfrm rot="21037252">
            <a:off x="8997715" y="1187590"/>
            <a:ext cx="2140528" cy="843125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7000" tIns="27000" rIns="27000" bIns="27000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sv-SE" sz="1200" b="1" kern="0" dirty="0">
                <a:solidFill>
                  <a:schemeClr val="bg1">
                    <a:lumMod val="95000"/>
                  </a:schemeClr>
                </a:solidFill>
              </a:rPr>
              <a:t>Duktiga ledare med rätt förutsättningar</a:t>
            </a:r>
          </a:p>
        </p:txBody>
      </p:sp>
    </p:spTree>
    <p:extLst>
      <p:ext uri="{BB962C8B-B14F-4D97-AF65-F5344CB8AC3E}">
        <p14:creationId xmlns:p14="http://schemas.microsoft.com/office/powerpoint/2010/main" val="38094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10331</TotalTime>
  <Words>1273</Words>
  <Application>Microsoft Office PowerPoint</Application>
  <PresentationFormat>Bredbild</PresentationFormat>
  <Paragraphs>273</Paragraphs>
  <Slides>11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Määttä Thomas</dc:creator>
  <cp:lastModifiedBy>vittangi</cp:lastModifiedBy>
  <cp:revision>318</cp:revision>
  <cp:lastPrinted>2018-05-28T07:59:05Z</cp:lastPrinted>
  <dcterms:created xsi:type="dcterms:W3CDTF">2017-01-19T15:19:36Z</dcterms:created>
  <dcterms:modified xsi:type="dcterms:W3CDTF">2022-01-20T07:44:26Z</dcterms:modified>
</cp:coreProperties>
</file>